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534"/>
    <p:restoredTop sz="94638"/>
  </p:normalViewPr>
  <p:slideViewPr>
    <p:cSldViewPr snapToGrid="0">
      <p:cViewPr varScale="1">
        <p:scale>
          <a:sx n="114" d="100"/>
          <a:sy n="114" d="100"/>
        </p:scale>
        <p:origin x="664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>
</file>

<file path=ppt/media/image10.t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>
</file>

<file path=ppt/media/image3.tif>
</file>

<file path=ppt/media/image4.tif>
</file>

<file path=ppt/media/image5.tif>
</file>

<file path=ppt/media/image6.tif>
</file>

<file path=ppt/media/image7.tif>
</file>

<file path=ppt/media/image8.tif>
</file>

<file path=ppt/media/image9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6D591-F2E1-B45D-B4C4-8F1A7F8B14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119F59-7366-0CBF-7502-EE10F95BB8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16A396-0503-48C5-6E7E-421B4A8E4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C33B4C-370A-75FF-D819-204F3F2A2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137735-4A6E-6757-D621-97E081EB7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140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10D93-384D-5C8A-B0A1-683671666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9C3D4A-8F23-82E2-F5AD-D20A803B53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B2E7B4-9DCA-C1E8-819C-BC1DB99CC4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1EAE30-27BF-6BBB-8F82-C52E2D53DB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F70FF-8719-00DC-D938-03E087859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086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673F60B-D7C0-335D-E16F-0D7F5FAC45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DFA56D-EABE-2036-F1C4-EF35B0D9C0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674E39-FCA3-F2CB-8671-DFEC16029A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FC74CB-77AC-05F7-9FA4-439A5849E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7E49B4-8301-F117-C619-28B6A577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5708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21C70-CB44-DB21-3743-9A1ED8084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4288A-F9DD-8FA3-1E2B-771A79C3DC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F2AF7-422B-D542-41A4-0D7EFC531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BF2F18-B6CA-6FD5-AFBA-27E6AD59E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B53130-12AE-545B-B439-9FBD3638C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070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EB4D0-46C7-8674-8E0A-EDA8096D0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ADF433-16AA-D6A4-5145-2BA476E916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E6D785-5123-395C-8498-64C50B2C4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F184F-4E1B-77BA-4376-15CDD6BAC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1E95D2-9438-0FF1-4BB1-22D5A2795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1647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57D754-2847-1101-E4C7-6A41C2916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B9FA50-D58D-E3F2-1792-64206C2153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CC631B-F48E-E67B-FF96-EB1DCAB42B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E6AC2E-C1E7-4689-A79D-3ADD89ACC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ECFAF0-0E20-574F-6C7F-D9DC8CE0E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EBC898-9D11-0D27-4BF5-02B64A674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204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CF609-67DF-59CB-72EF-596A0DDCB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213A50-A403-F775-F78B-4748797A3F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3066-4C51-A883-6CA1-1E698C29D2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A3D4129-B608-757D-9C94-5B4CBB43E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E3B3C0-B998-456D-6299-742DC063C0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96893F-6A30-C484-5EA0-A8D486ED12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402F2-B044-9537-6E4C-6BA21368B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262152-221A-37C0-0866-D47EA7EF4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256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8F283-FF06-DFDD-ADE5-51E6129A8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5E32542-A588-BA58-8769-6BD4A6909B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943AD2-BF62-7C3E-C4B9-7878C7E64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32DDD1-70DE-BBD1-D3A4-9646DE372E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91528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A6FAD40-9474-8EB1-2E27-732C667564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4F7E58-359B-CDD1-A952-BF509AF2C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81578E-CF24-3F29-D26C-55BF73D40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828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C1682F-F8CB-D05B-A0F2-3E3BF01085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0D480-E798-F40F-59A6-A2D0207CC6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DF6F3B-118C-2CA2-CB82-A69CFF65A2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5F4D2-A775-9CF5-E2E7-F12F1E9EA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BAD78-A888-C75F-6897-0A215113E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4F3504-3676-CF2E-F8E5-C2965E3F18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460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C4CE0-4C10-9FAB-B390-07F005C11F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864F8F-8A5A-6260-5862-C305EF39566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FB6E26-F0ED-15A3-0C1E-93110DBE2C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0BEDCA-E59E-F9FB-D683-5A2DD1DC4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253E3C-959B-F0E1-5FCB-DAC1614924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20AB50-7A33-B18E-D6A8-64C512AAA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4836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476273-EDAF-676D-DC1D-CE655925A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01F15F-4FA4-4A1A-B7FB-6727B99B48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BE673C-D208-D976-1761-DB5D390419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DC435A-06CB-544A-976F-001E001DC9B4}" type="datetimeFigureOut">
              <a:rPr lang="en-US" smtClean="0"/>
              <a:t>7/10/25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D03F22-91EA-61C7-EB3A-E9CBC5B7B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0A0EAB-D8FC-965A-3BB6-969FC54819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E5CA78-6D45-2448-A671-93A4B45DB3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281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"/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tif"/><Relationship Id="rId5" Type="http://schemas.openxmlformats.org/officeDocument/2006/relationships/image" Target="../media/image9.tif"/><Relationship Id="rId4" Type="http://schemas.openxmlformats.org/officeDocument/2006/relationships/image" Target="../media/image8.t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B6B72E-A67E-ADE9-85F7-E85EC17B8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0186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Analysis of H&amp;E images</a:t>
            </a:r>
            <a:br>
              <a:rPr lang="en-US" dirty="0"/>
            </a:br>
            <a:r>
              <a:rPr lang="en-US" dirty="0"/>
              <a:t>Updates</a:t>
            </a:r>
            <a:br>
              <a:rPr lang="en-US" dirty="0"/>
            </a:br>
            <a:br>
              <a:rPr lang="en-US" dirty="0"/>
            </a:br>
            <a:r>
              <a:rPr lang="en-US" dirty="0"/>
              <a:t>Luiz Maniero</a:t>
            </a:r>
            <a:br>
              <a:rPr lang="en-US" dirty="0"/>
            </a:br>
            <a:r>
              <a:rPr lang="en-US" dirty="0"/>
              <a:t>07/10/2025</a:t>
            </a:r>
          </a:p>
        </p:txBody>
      </p:sp>
    </p:spTree>
    <p:extLst>
      <p:ext uri="{BB962C8B-B14F-4D97-AF65-F5344CB8AC3E}">
        <p14:creationId xmlns:p14="http://schemas.microsoft.com/office/powerpoint/2010/main" val="860671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52E7C30-26CB-A6D8-5AC3-908498073D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779" y="285750"/>
            <a:ext cx="7124700" cy="6286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8A9C383-8FCD-EFB6-0121-0A0EDFB4DA50}"/>
              </a:ext>
            </a:extLst>
          </p:cNvPr>
          <p:cNvSpPr txBox="1"/>
          <p:nvPr/>
        </p:nvSpPr>
        <p:spPr>
          <a:xfrm>
            <a:off x="7473912" y="394692"/>
            <a:ext cx="455341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bGAL</a:t>
            </a:r>
            <a:r>
              <a:rPr lang="en-US" dirty="0"/>
              <a:t> ANALYSIS </a:t>
            </a:r>
          </a:p>
          <a:p>
            <a:endParaRPr lang="en-US" dirty="0"/>
          </a:p>
          <a:p>
            <a:r>
              <a:rPr lang="en-US" dirty="0"/>
              <a:t>Now, I subset our data based on months, in this case I selected </a:t>
            </a:r>
            <a:r>
              <a:rPr lang="en-US" dirty="0">
                <a:solidFill>
                  <a:srgbClr val="FF0000"/>
                </a:solidFill>
              </a:rPr>
              <a:t>3 MONTHS.</a:t>
            </a:r>
            <a:endParaRPr lang="en-US" dirty="0"/>
          </a:p>
          <a:p>
            <a:endParaRPr lang="en-US" dirty="0"/>
          </a:p>
          <a:p>
            <a:r>
              <a:rPr lang="en-US" dirty="0"/>
              <a:t>I performed a non-parametric test (Kruskal-Wallis).</a:t>
            </a:r>
          </a:p>
          <a:p>
            <a:endParaRPr lang="en-US" dirty="0"/>
          </a:p>
          <a:p>
            <a:r>
              <a:rPr lang="en-US" dirty="0"/>
              <a:t>Result: Kruskal-Wallis H-statistic = 12.483, p-value = 0.0287</a:t>
            </a:r>
          </a:p>
          <a:p>
            <a:endParaRPr lang="en-US" dirty="0"/>
          </a:p>
          <a:p>
            <a:r>
              <a:rPr lang="en-US" dirty="0"/>
              <a:t>Then, I did a post hoc test (Dunn)  to correct p-value with Benjamini Hochberg, comparing within each condition at 3 months.</a:t>
            </a:r>
          </a:p>
          <a:p>
            <a:endParaRPr lang="en-US" dirty="0"/>
          </a:p>
          <a:p>
            <a:r>
              <a:rPr lang="en-US" dirty="0"/>
              <a:t>Heatmap shows adjusted p-value for each comparison.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83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24ED2D1-6D9F-8B38-9150-1FC99A1FBB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09" y="285750"/>
            <a:ext cx="7124700" cy="6286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6A1AA9F-F0AF-58AF-54A5-58C8621635BB}"/>
              </a:ext>
            </a:extLst>
          </p:cNvPr>
          <p:cNvSpPr txBox="1"/>
          <p:nvPr/>
        </p:nvSpPr>
        <p:spPr>
          <a:xfrm>
            <a:off x="7473912" y="394692"/>
            <a:ext cx="455341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CD45 ANALYSIS </a:t>
            </a:r>
          </a:p>
          <a:p>
            <a:endParaRPr lang="en-US" dirty="0"/>
          </a:p>
          <a:p>
            <a:r>
              <a:rPr lang="en-US" dirty="0"/>
              <a:t>Now, I subset our data based on months, in this case I selected </a:t>
            </a:r>
            <a:r>
              <a:rPr lang="en-US" dirty="0">
                <a:solidFill>
                  <a:srgbClr val="FF0000"/>
                </a:solidFill>
              </a:rPr>
              <a:t>5 MONTHS.</a:t>
            </a:r>
            <a:endParaRPr lang="en-US" dirty="0"/>
          </a:p>
          <a:p>
            <a:endParaRPr lang="en-US" dirty="0"/>
          </a:p>
          <a:p>
            <a:r>
              <a:rPr lang="en-US" dirty="0"/>
              <a:t>I performed a non-parametric test (Kruskal-Wallis).</a:t>
            </a:r>
          </a:p>
          <a:p>
            <a:endParaRPr lang="en-US" dirty="0"/>
          </a:p>
          <a:p>
            <a:r>
              <a:rPr lang="en-US" dirty="0"/>
              <a:t>Result: Kruskal-Wallis H-statistic = 16.372, p-value = 0.00586</a:t>
            </a:r>
          </a:p>
          <a:p>
            <a:endParaRPr lang="en-US" dirty="0"/>
          </a:p>
          <a:p>
            <a:r>
              <a:rPr lang="en-US" dirty="0"/>
              <a:t>Then, I did a post hoc test (Dunn) to correct p-value with Benjamini Hochberg, comparing within each condition at 3 months.</a:t>
            </a:r>
          </a:p>
          <a:p>
            <a:endParaRPr lang="en-US" dirty="0"/>
          </a:p>
          <a:p>
            <a:r>
              <a:rPr lang="en-US" dirty="0"/>
              <a:t>Heatmap shows adjusted p-value for each comparison.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1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microscope&#10;&#10;AI-generated content may be incorrect.">
            <a:extLst>
              <a:ext uri="{FF2B5EF4-FFF2-40B4-BE49-F238E27FC236}">
                <a16:creationId xmlns:a16="http://schemas.microsoft.com/office/drawing/2014/main" id="{60F6B8A8-98AA-1DEA-4DBB-CDC3AB2A1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5780" y="873538"/>
            <a:ext cx="2980455" cy="2657662"/>
          </a:xfrm>
          <a:prstGeom prst="rect">
            <a:avLst/>
          </a:prstGeom>
        </p:spPr>
      </p:pic>
      <p:pic>
        <p:nvPicPr>
          <p:cNvPr id="7" name="Picture 6" descr="A white surface with brown spots&#10;&#10;AI-generated content may be incorrect.">
            <a:extLst>
              <a:ext uri="{FF2B5EF4-FFF2-40B4-BE49-F238E27FC236}">
                <a16:creationId xmlns:a16="http://schemas.microsoft.com/office/drawing/2014/main" id="{9975A754-4D55-53D0-979D-92C3FAF3F3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5422" y="873538"/>
            <a:ext cx="2980455" cy="2657662"/>
          </a:xfrm>
          <a:prstGeom prst="rect">
            <a:avLst/>
          </a:prstGeom>
        </p:spPr>
      </p:pic>
      <p:pic>
        <p:nvPicPr>
          <p:cNvPr id="9" name="Picture 8" descr="White spots on a black background&#10;&#10;AI-generated content may be incorrect.">
            <a:extLst>
              <a:ext uri="{FF2B5EF4-FFF2-40B4-BE49-F238E27FC236}">
                <a16:creationId xmlns:a16="http://schemas.microsoft.com/office/drawing/2014/main" id="{2182980B-2C90-0B54-8E41-6C6E87610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5422" y="3737761"/>
            <a:ext cx="2980455" cy="2657662"/>
          </a:xfrm>
          <a:prstGeom prst="rect">
            <a:avLst/>
          </a:prstGeom>
        </p:spPr>
      </p:pic>
      <p:pic>
        <p:nvPicPr>
          <p:cNvPr id="11" name="Picture 10" descr="A close-up of a microscope slide&#10;&#10;AI-generated content may be incorrect.">
            <a:extLst>
              <a:ext uri="{FF2B5EF4-FFF2-40B4-BE49-F238E27FC236}">
                <a16:creationId xmlns:a16="http://schemas.microsoft.com/office/drawing/2014/main" id="{2688694C-1801-B3CE-5FC5-8194F3DF78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6138" y="873538"/>
            <a:ext cx="2980455" cy="2657662"/>
          </a:xfrm>
          <a:prstGeom prst="rect">
            <a:avLst/>
          </a:prstGeom>
        </p:spPr>
      </p:pic>
      <p:pic>
        <p:nvPicPr>
          <p:cNvPr id="13" name="Picture 12" descr="A black background with white dots&#10;&#10;AI-generated content may be incorrect.">
            <a:extLst>
              <a:ext uri="{FF2B5EF4-FFF2-40B4-BE49-F238E27FC236}">
                <a16:creationId xmlns:a16="http://schemas.microsoft.com/office/drawing/2014/main" id="{8A015ACB-447D-2006-675D-6665DE0D28F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5780" y="3737761"/>
            <a:ext cx="2979803" cy="2657662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58D44B4-8D03-2D87-736B-726C0AB1FC04}"/>
              </a:ext>
            </a:extLst>
          </p:cNvPr>
          <p:cNvSpPr txBox="1"/>
          <p:nvPr/>
        </p:nvSpPr>
        <p:spPr>
          <a:xfrm rot="16200000">
            <a:off x="-1237787" y="3355848"/>
            <a:ext cx="34457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CD45_416_-_20x_BF_05_crop_2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7A763C-939D-D418-F884-4CB55A467B6A}"/>
              </a:ext>
            </a:extLst>
          </p:cNvPr>
          <p:cNvSpPr txBox="1"/>
          <p:nvPr/>
        </p:nvSpPr>
        <p:spPr>
          <a:xfrm>
            <a:off x="1937599" y="462577"/>
            <a:ext cx="850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Merge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9252371-EFD7-84A3-745B-7273CB1F18DC}"/>
              </a:ext>
            </a:extLst>
          </p:cNvPr>
          <p:cNvSpPr txBox="1"/>
          <p:nvPr/>
        </p:nvSpPr>
        <p:spPr>
          <a:xfrm>
            <a:off x="5424214" y="462577"/>
            <a:ext cx="850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Nuclei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9456A82-5673-0C05-88D3-F57C7AEE0A67}"/>
              </a:ext>
            </a:extLst>
          </p:cNvPr>
          <p:cNvSpPr txBox="1"/>
          <p:nvPr/>
        </p:nvSpPr>
        <p:spPr>
          <a:xfrm>
            <a:off x="8646916" y="462577"/>
            <a:ext cx="850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CD45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E023314-A896-C16C-E551-B93BC8325B38}"/>
              </a:ext>
            </a:extLst>
          </p:cNvPr>
          <p:cNvSpPr txBox="1"/>
          <p:nvPr/>
        </p:nvSpPr>
        <p:spPr>
          <a:xfrm>
            <a:off x="5037761" y="6395423"/>
            <a:ext cx="1435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Nuclei mask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4F78D79-421C-D3F8-6C3A-EC22054F32C7}"/>
              </a:ext>
            </a:extLst>
          </p:cNvPr>
          <p:cNvSpPr txBox="1"/>
          <p:nvPr/>
        </p:nvSpPr>
        <p:spPr>
          <a:xfrm>
            <a:off x="8227729" y="6417318"/>
            <a:ext cx="1435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CD45 mask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64F18E6-27DD-AE4E-91AB-D7A39DCDE850}"/>
              </a:ext>
            </a:extLst>
          </p:cNvPr>
          <p:cNvSpPr txBox="1"/>
          <p:nvPr/>
        </p:nvSpPr>
        <p:spPr>
          <a:xfrm>
            <a:off x="60251" y="6417318"/>
            <a:ext cx="2468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*I did it for all images</a:t>
            </a:r>
          </a:p>
        </p:txBody>
      </p:sp>
    </p:spTree>
    <p:extLst>
      <p:ext uri="{BB962C8B-B14F-4D97-AF65-F5344CB8AC3E}">
        <p14:creationId xmlns:p14="http://schemas.microsoft.com/office/powerpoint/2010/main" val="2144815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ell&#10;&#10;AI-generated content may be incorrect.">
            <a:extLst>
              <a:ext uri="{FF2B5EF4-FFF2-40B4-BE49-F238E27FC236}">
                <a16:creationId xmlns:a16="http://schemas.microsoft.com/office/drawing/2014/main" id="{51CE682C-0BB5-BCCF-C679-77B8AEB7A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138" y="873538"/>
            <a:ext cx="2980455" cy="2657662"/>
          </a:xfrm>
          <a:prstGeom prst="rect">
            <a:avLst/>
          </a:prstGeom>
        </p:spPr>
      </p:pic>
      <p:pic>
        <p:nvPicPr>
          <p:cNvPr id="7" name="Picture 6" descr="A close up of a white surface&#10;&#10;AI-generated content may be incorrect.">
            <a:extLst>
              <a:ext uri="{FF2B5EF4-FFF2-40B4-BE49-F238E27FC236}">
                <a16:creationId xmlns:a16="http://schemas.microsoft.com/office/drawing/2014/main" id="{F3581391-3E7B-E7E0-FA85-5EBE2953D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1791" y="873538"/>
            <a:ext cx="2980455" cy="2657662"/>
          </a:xfrm>
          <a:prstGeom prst="rect">
            <a:avLst/>
          </a:prstGeom>
        </p:spPr>
      </p:pic>
      <p:pic>
        <p:nvPicPr>
          <p:cNvPr id="9" name="Picture 8" descr="White spots in the sky&#10;&#10;AI-generated content may be incorrect.">
            <a:extLst>
              <a:ext uri="{FF2B5EF4-FFF2-40B4-BE49-F238E27FC236}">
                <a16:creationId xmlns:a16="http://schemas.microsoft.com/office/drawing/2014/main" id="{40BFBD5D-843F-FD1F-0699-502328E415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1791" y="3737761"/>
            <a:ext cx="2980455" cy="2657662"/>
          </a:xfrm>
          <a:prstGeom prst="rect">
            <a:avLst/>
          </a:prstGeom>
        </p:spPr>
      </p:pic>
      <p:pic>
        <p:nvPicPr>
          <p:cNvPr id="11" name="Picture 10" descr="A close up of a white background&#10;&#10;AI-generated content may be incorrect.">
            <a:extLst>
              <a:ext uri="{FF2B5EF4-FFF2-40B4-BE49-F238E27FC236}">
                <a16:creationId xmlns:a16="http://schemas.microsoft.com/office/drawing/2014/main" id="{A071497D-E885-27BC-DFC0-28F9394944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5128" y="873538"/>
            <a:ext cx="2980455" cy="2657662"/>
          </a:xfrm>
          <a:prstGeom prst="rect">
            <a:avLst/>
          </a:prstGeom>
        </p:spPr>
      </p:pic>
      <p:pic>
        <p:nvPicPr>
          <p:cNvPr id="13" name="Picture 12" descr="A black background with white dots&#10;&#10;AI-generated content may be incorrect.">
            <a:extLst>
              <a:ext uri="{FF2B5EF4-FFF2-40B4-BE49-F238E27FC236}">
                <a16:creationId xmlns:a16="http://schemas.microsoft.com/office/drawing/2014/main" id="{3C577595-05F8-31C1-51F7-EBD0CA1C89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65128" y="3737761"/>
            <a:ext cx="2980455" cy="265824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D8D04C0-4D80-67D7-6DF1-2477FE61DEF6}"/>
              </a:ext>
            </a:extLst>
          </p:cNvPr>
          <p:cNvSpPr txBox="1"/>
          <p:nvPr/>
        </p:nvSpPr>
        <p:spPr>
          <a:xfrm rot="16200000">
            <a:off x="-1265665" y="3327970"/>
            <a:ext cx="35014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B_Gal_420_-_20x_BF_02_crop_1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41B5A6B-CD0D-D0EE-B950-370F052BB7C0}"/>
              </a:ext>
            </a:extLst>
          </p:cNvPr>
          <p:cNvSpPr txBox="1"/>
          <p:nvPr/>
        </p:nvSpPr>
        <p:spPr>
          <a:xfrm>
            <a:off x="1937599" y="462577"/>
            <a:ext cx="850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Merge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9CE7BCF-09E7-8CE5-CB2A-2CEDE8242805}"/>
              </a:ext>
            </a:extLst>
          </p:cNvPr>
          <p:cNvSpPr txBox="1"/>
          <p:nvPr/>
        </p:nvSpPr>
        <p:spPr>
          <a:xfrm>
            <a:off x="5424214" y="462577"/>
            <a:ext cx="850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Nuclei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24EF4B9-9310-AF6C-F53A-46F3B2E9F264}"/>
              </a:ext>
            </a:extLst>
          </p:cNvPr>
          <p:cNvSpPr txBox="1"/>
          <p:nvPr/>
        </p:nvSpPr>
        <p:spPr>
          <a:xfrm>
            <a:off x="8646916" y="462577"/>
            <a:ext cx="8502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bGAL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ABDC6C-5724-8CF9-0A0B-4158C52EB396}"/>
              </a:ext>
            </a:extLst>
          </p:cNvPr>
          <p:cNvSpPr txBox="1"/>
          <p:nvPr/>
        </p:nvSpPr>
        <p:spPr>
          <a:xfrm>
            <a:off x="5037761" y="6395423"/>
            <a:ext cx="1435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Nuclei mask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C5F6A58-F2C7-659E-6D09-FFD322A4D7B7}"/>
              </a:ext>
            </a:extLst>
          </p:cNvPr>
          <p:cNvSpPr txBox="1"/>
          <p:nvPr/>
        </p:nvSpPr>
        <p:spPr>
          <a:xfrm>
            <a:off x="8227729" y="6417318"/>
            <a:ext cx="14358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bGAL</a:t>
            </a:r>
            <a:r>
              <a:rPr lang="en-US" dirty="0"/>
              <a:t> mask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346FF33-BCE5-A7F9-F24E-43AC72E7B30D}"/>
              </a:ext>
            </a:extLst>
          </p:cNvPr>
          <p:cNvSpPr txBox="1"/>
          <p:nvPr/>
        </p:nvSpPr>
        <p:spPr>
          <a:xfrm>
            <a:off x="60251" y="6417318"/>
            <a:ext cx="24681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*I did it for all images</a:t>
            </a:r>
          </a:p>
        </p:txBody>
      </p:sp>
    </p:spTree>
    <p:extLst>
      <p:ext uri="{BB962C8B-B14F-4D97-AF65-F5344CB8AC3E}">
        <p14:creationId xmlns:p14="http://schemas.microsoft.com/office/powerpoint/2010/main" val="253633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BC4A2A2-0341-2C70-9EF4-8CBDA472CA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951" y="225362"/>
            <a:ext cx="10040098" cy="5975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5736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091F1B2-332D-99F5-DA65-BBAFC0B618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219" y="211352"/>
            <a:ext cx="10063562" cy="5989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0540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F63935D-AD6A-4AD4-E540-F2EDBC327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441" y="386111"/>
            <a:ext cx="7124700" cy="6286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A0D41BB-3B0C-1941-7903-B9006F3DE3E8}"/>
              </a:ext>
            </a:extLst>
          </p:cNvPr>
          <p:cNvSpPr txBox="1"/>
          <p:nvPr/>
        </p:nvSpPr>
        <p:spPr>
          <a:xfrm>
            <a:off x="7480144" y="335845"/>
            <a:ext cx="455341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CD45 ANALYSIS </a:t>
            </a:r>
          </a:p>
          <a:p>
            <a:endParaRPr lang="en-US" dirty="0"/>
          </a:p>
          <a:p>
            <a:r>
              <a:rPr lang="en-US" dirty="0"/>
              <a:t>I only compared between conditions; it does not consider 3months or 5 months of injection.</a:t>
            </a:r>
          </a:p>
          <a:p>
            <a:endParaRPr lang="en-US" dirty="0"/>
          </a:p>
          <a:p>
            <a:r>
              <a:rPr lang="en-US" dirty="0"/>
              <a:t>Due to the characteristics of the data, I performed a non-parametric test (Kruskal-Wallis).</a:t>
            </a:r>
          </a:p>
          <a:p>
            <a:endParaRPr lang="en-US" dirty="0"/>
          </a:p>
          <a:p>
            <a:r>
              <a:rPr lang="en-US" dirty="0"/>
              <a:t>Result: Kruskal-Wallis H-statistic = 19.334, </a:t>
            </a:r>
          </a:p>
          <a:p>
            <a:r>
              <a:rPr lang="en-US" dirty="0"/>
              <a:t>p-value = 0.00167</a:t>
            </a:r>
          </a:p>
          <a:p>
            <a:endParaRPr lang="en-US" dirty="0"/>
          </a:p>
          <a:p>
            <a:r>
              <a:rPr lang="en-US" dirty="0"/>
              <a:t>Then, I did a post hoc test (Dunn)  to correct p-value with Benjamini Hochberg, comparing within each condition. </a:t>
            </a:r>
          </a:p>
          <a:p>
            <a:endParaRPr lang="en-US" dirty="0"/>
          </a:p>
          <a:p>
            <a:r>
              <a:rPr lang="en-US" dirty="0"/>
              <a:t>Heatmap shows adjusted p-value for each comparison.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518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3D630A-287F-9F4F-BE23-9257EA2C19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73" y="285750"/>
            <a:ext cx="7124700" cy="6286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DA275E-00CE-B98E-ACDA-FBA97E1C2531}"/>
              </a:ext>
            </a:extLst>
          </p:cNvPr>
          <p:cNvSpPr txBox="1"/>
          <p:nvPr/>
        </p:nvSpPr>
        <p:spPr>
          <a:xfrm>
            <a:off x="7473912" y="394692"/>
            <a:ext cx="455341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CD45 ANALYSIS </a:t>
            </a:r>
          </a:p>
          <a:p>
            <a:endParaRPr lang="en-US" dirty="0"/>
          </a:p>
          <a:p>
            <a:r>
              <a:rPr lang="en-US" dirty="0"/>
              <a:t>Now, I subset our data based on months, in this case I selected </a:t>
            </a:r>
            <a:r>
              <a:rPr lang="en-US" dirty="0">
                <a:solidFill>
                  <a:srgbClr val="FF0000"/>
                </a:solidFill>
              </a:rPr>
              <a:t>3 MONTHS.</a:t>
            </a:r>
            <a:endParaRPr lang="en-US" dirty="0"/>
          </a:p>
          <a:p>
            <a:endParaRPr lang="en-US" dirty="0"/>
          </a:p>
          <a:p>
            <a:r>
              <a:rPr lang="en-US" dirty="0"/>
              <a:t>I performed a non-parametric test (Kruskal-Wallis).</a:t>
            </a:r>
          </a:p>
          <a:p>
            <a:endParaRPr lang="en-US" dirty="0"/>
          </a:p>
          <a:p>
            <a:r>
              <a:rPr lang="en-US" dirty="0"/>
              <a:t>Result: Kruskal-Wallis H-statistic = 17.395, p-value = 0.00381</a:t>
            </a:r>
          </a:p>
          <a:p>
            <a:endParaRPr lang="en-US" dirty="0"/>
          </a:p>
          <a:p>
            <a:r>
              <a:rPr lang="en-US" dirty="0"/>
              <a:t>Then, I did a post hoc test (Dunn)  to correct p-value with Benjamini Hochberg, comparing within each condition at 3 months.</a:t>
            </a:r>
          </a:p>
          <a:p>
            <a:endParaRPr lang="en-US" dirty="0"/>
          </a:p>
          <a:p>
            <a:r>
              <a:rPr lang="en-US" dirty="0"/>
              <a:t>Heatmap shows adjusted p-value for each comparison.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08914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F5E812F-6A7B-D2B0-2BC6-D18F13F89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415" y="285750"/>
            <a:ext cx="7124700" cy="6286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B3D86B-FCFD-E7C5-FF34-7306500B23D9}"/>
              </a:ext>
            </a:extLst>
          </p:cNvPr>
          <p:cNvSpPr txBox="1"/>
          <p:nvPr/>
        </p:nvSpPr>
        <p:spPr>
          <a:xfrm>
            <a:off x="7473912" y="394692"/>
            <a:ext cx="4553415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CD45 ANALYSIS </a:t>
            </a:r>
          </a:p>
          <a:p>
            <a:endParaRPr lang="en-US" dirty="0"/>
          </a:p>
          <a:p>
            <a:r>
              <a:rPr lang="en-US" dirty="0"/>
              <a:t>Now, I subset our data based on months, in this case I selected </a:t>
            </a:r>
            <a:r>
              <a:rPr lang="en-US" dirty="0">
                <a:solidFill>
                  <a:srgbClr val="FF0000"/>
                </a:solidFill>
              </a:rPr>
              <a:t>5 MONTHS.</a:t>
            </a:r>
            <a:endParaRPr lang="en-US" dirty="0"/>
          </a:p>
          <a:p>
            <a:endParaRPr lang="en-US" dirty="0"/>
          </a:p>
          <a:p>
            <a:r>
              <a:rPr lang="en-US" dirty="0"/>
              <a:t>I performed a non-parametric test (Kruskal-Wallis).</a:t>
            </a:r>
          </a:p>
          <a:p>
            <a:endParaRPr lang="en-US" dirty="0"/>
          </a:p>
          <a:p>
            <a:r>
              <a:rPr lang="en-US" dirty="0"/>
              <a:t>Result: Kruskal-Wallis H-statistic = 17.152, p-value = 0.00422 </a:t>
            </a:r>
          </a:p>
          <a:p>
            <a:endParaRPr lang="en-US" dirty="0"/>
          </a:p>
          <a:p>
            <a:r>
              <a:rPr lang="en-US" dirty="0"/>
              <a:t>Then, I did a post hoc test (Dunn) to correct p-value with Benjamini Hochberg, comparing within each condition at 3 months.</a:t>
            </a:r>
          </a:p>
          <a:p>
            <a:endParaRPr lang="en-US" dirty="0"/>
          </a:p>
          <a:p>
            <a:r>
              <a:rPr lang="en-US" dirty="0"/>
              <a:t>Heatmap shows adjusted p-value for each comparison.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968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7C738B3-2784-5016-05BB-44A26565FA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862" y="285750"/>
            <a:ext cx="7124700" cy="6286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28DD5D9-5AC7-BF47-2E57-C1572EF93886}"/>
              </a:ext>
            </a:extLst>
          </p:cNvPr>
          <p:cNvSpPr txBox="1"/>
          <p:nvPr/>
        </p:nvSpPr>
        <p:spPr>
          <a:xfrm>
            <a:off x="7480144" y="335845"/>
            <a:ext cx="4553415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bGAL</a:t>
            </a:r>
            <a:r>
              <a:rPr lang="en-US" dirty="0"/>
              <a:t> ANALYSIS </a:t>
            </a:r>
          </a:p>
          <a:p>
            <a:endParaRPr lang="en-US" dirty="0"/>
          </a:p>
          <a:p>
            <a:r>
              <a:rPr lang="en-US" dirty="0"/>
              <a:t>I only compared between conditions; it does not consider 3months or 5 months of injection.</a:t>
            </a:r>
          </a:p>
          <a:p>
            <a:endParaRPr lang="en-US" dirty="0"/>
          </a:p>
          <a:p>
            <a:r>
              <a:rPr lang="en-US" dirty="0"/>
              <a:t>Due to the characteristics of the data, I performed a non-parametric test (Kruskal-Wallis).</a:t>
            </a:r>
          </a:p>
          <a:p>
            <a:endParaRPr lang="en-US" dirty="0"/>
          </a:p>
          <a:p>
            <a:r>
              <a:rPr lang="en-US" dirty="0"/>
              <a:t>Result: Kruskal-Wallis H-statistic = 23.144, p-value = 0.000317</a:t>
            </a:r>
          </a:p>
          <a:p>
            <a:endParaRPr lang="en-US" dirty="0"/>
          </a:p>
          <a:p>
            <a:r>
              <a:rPr lang="en-US" dirty="0"/>
              <a:t>Then, I did a post hoc test (Dunn)  to correct p-value with Benjamini Hochberg, comparing within each condition. </a:t>
            </a:r>
          </a:p>
          <a:p>
            <a:endParaRPr lang="en-US" dirty="0"/>
          </a:p>
          <a:p>
            <a:r>
              <a:rPr lang="en-US" dirty="0"/>
              <a:t>Heatmap shows adjusted p-value for each comparison.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158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</TotalTime>
  <Words>508</Words>
  <Application>Microsoft Macintosh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Aptos</vt:lpstr>
      <vt:lpstr>Aptos Display</vt:lpstr>
      <vt:lpstr>Arial</vt:lpstr>
      <vt:lpstr>Office Theme</vt:lpstr>
      <vt:lpstr>Analysis of H&amp;E images Updates  Luiz Maniero 07/10/2025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Luiz Maniero</dc:creator>
  <cp:lastModifiedBy>Luiz Maniero</cp:lastModifiedBy>
  <cp:revision>1</cp:revision>
  <dcterms:created xsi:type="dcterms:W3CDTF">2025-07-10T12:50:31Z</dcterms:created>
  <dcterms:modified xsi:type="dcterms:W3CDTF">2025-07-10T13:29:11Z</dcterms:modified>
</cp:coreProperties>
</file>

<file path=docProps/thumbnail.jpeg>
</file>